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12192000"/>
  <p:embeddedFontLst>
    <p:embeddedFont>
      <p:font typeface="Montserrat" pitchFamily="2" charset="77"/>
      <p:regular r:id="rId12"/>
      <p:bold r:id="rId13"/>
      <p:italic r:id="rId14"/>
      <p:boldItalic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590"/>
  </p:normalViewPr>
  <p:slideViewPr>
    <p:cSldViewPr snapToGrid="0" snapToObjects="1">
      <p:cViewPr varScale="1">
        <p:scale>
          <a:sx n="90" d="100"/>
          <a:sy n="90" d="100"/>
        </p:scale>
        <p:origin x="232" y="5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921039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13" Type="http://schemas.openxmlformats.org/officeDocument/2006/relationships/image" Target="../media/image28.png"/><Relationship Id="rId18" Type="http://schemas.openxmlformats.org/officeDocument/2006/relationships/image" Target="../media/image33.svg"/><Relationship Id="rId26" Type="http://schemas.openxmlformats.org/officeDocument/2006/relationships/image" Target="../media/image41.svg"/><Relationship Id="rId3" Type="http://schemas.openxmlformats.org/officeDocument/2006/relationships/image" Target="../media/image18.png"/><Relationship Id="rId21" Type="http://schemas.openxmlformats.org/officeDocument/2006/relationships/image" Target="../media/image36.png"/><Relationship Id="rId7" Type="http://schemas.openxmlformats.org/officeDocument/2006/relationships/image" Target="../media/image22.png"/><Relationship Id="rId12" Type="http://schemas.openxmlformats.org/officeDocument/2006/relationships/image" Target="../media/image27.svg"/><Relationship Id="rId17" Type="http://schemas.openxmlformats.org/officeDocument/2006/relationships/image" Target="../media/image32.png"/><Relationship Id="rId25" Type="http://schemas.openxmlformats.org/officeDocument/2006/relationships/image" Target="../media/image40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31.svg"/><Relationship Id="rId20" Type="http://schemas.openxmlformats.org/officeDocument/2006/relationships/image" Target="../media/image35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svg"/><Relationship Id="rId11" Type="http://schemas.openxmlformats.org/officeDocument/2006/relationships/image" Target="../media/image26.png"/><Relationship Id="rId24" Type="http://schemas.openxmlformats.org/officeDocument/2006/relationships/image" Target="../media/image39.svg"/><Relationship Id="rId5" Type="http://schemas.openxmlformats.org/officeDocument/2006/relationships/image" Target="../media/image20.png"/><Relationship Id="rId15" Type="http://schemas.openxmlformats.org/officeDocument/2006/relationships/image" Target="../media/image30.png"/><Relationship Id="rId23" Type="http://schemas.openxmlformats.org/officeDocument/2006/relationships/image" Target="../media/image38.png"/><Relationship Id="rId10" Type="http://schemas.openxmlformats.org/officeDocument/2006/relationships/image" Target="../media/image25.svg"/><Relationship Id="rId19" Type="http://schemas.openxmlformats.org/officeDocument/2006/relationships/image" Target="../media/image34.png"/><Relationship Id="rId4" Type="http://schemas.openxmlformats.org/officeDocument/2006/relationships/image" Target="../media/image19.svg"/><Relationship Id="rId9" Type="http://schemas.openxmlformats.org/officeDocument/2006/relationships/image" Target="../media/image24.png"/><Relationship Id="rId14" Type="http://schemas.openxmlformats.org/officeDocument/2006/relationships/image" Target="../media/image29.svg"/><Relationship Id="rId22" Type="http://schemas.openxmlformats.org/officeDocument/2006/relationships/image" Target="../media/image37.svg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2.png"/><Relationship Id="rId18" Type="http://schemas.openxmlformats.org/officeDocument/2006/relationships/image" Target="../media/image57.svg"/><Relationship Id="rId26" Type="http://schemas.openxmlformats.org/officeDocument/2006/relationships/image" Target="../media/image65.svg"/><Relationship Id="rId39" Type="http://schemas.openxmlformats.org/officeDocument/2006/relationships/image" Target="../media/image77.svg"/><Relationship Id="rId21" Type="http://schemas.openxmlformats.org/officeDocument/2006/relationships/image" Target="../media/image60.png"/><Relationship Id="rId34" Type="http://schemas.openxmlformats.org/officeDocument/2006/relationships/image" Target="../media/image72.png"/><Relationship Id="rId42" Type="http://schemas.openxmlformats.org/officeDocument/2006/relationships/image" Target="../media/image80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55.svg"/><Relationship Id="rId29" Type="http://schemas.openxmlformats.org/officeDocument/2006/relationships/image" Target="../media/image6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svg"/><Relationship Id="rId11" Type="http://schemas.openxmlformats.org/officeDocument/2006/relationships/image" Target="../media/image50.png"/><Relationship Id="rId24" Type="http://schemas.openxmlformats.org/officeDocument/2006/relationships/image" Target="../media/image63.svg"/><Relationship Id="rId32" Type="http://schemas.openxmlformats.org/officeDocument/2006/relationships/image" Target="../media/image70.png"/><Relationship Id="rId37" Type="http://schemas.openxmlformats.org/officeDocument/2006/relationships/image" Target="../media/image75.svg"/><Relationship Id="rId40" Type="http://schemas.openxmlformats.org/officeDocument/2006/relationships/image" Target="../media/image78.png"/><Relationship Id="rId45" Type="http://schemas.openxmlformats.org/officeDocument/2006/relationships/image" Target="../media/image83.svg"/><Relationship Id="rId5" Type="http://schemas.openxmlformats.org/officeDocument/2006/relationships/image" Target="../media/image44.png"/><Relationship Id="rId15" Type="http://schemas.openxmlformats.org/officeDocument/2006/relationships/image" Target="../media/image54.png"/><Relationship Id="rId23" Type="http://schemas.openxmlformats.org/officeDocument/2006/relationships/image" Target="../media/image62.png"/><Relationship Id="rId28" Type="http://schemas.openxmlformats.org/officeDocument/2006/relationships/image" Target="../media/image67.svg"/><Relationship Id="rId36" Type="http://schemas.openxmlformats.org/officeDocument/2006/relationships/image" Target="../media/image74.png"/><Relationship Id="rId10" Type="http://schemas.openxmlformats.org/officeDocument/2006/relationships/image" Target="../media/image49.svg"/><Relationship Id="rId19" Type="http://schemas.openxmlformats.org/officeDocument/2006/relationships/image" Target="../media/image58.png"/><Relationship Id="rId31" Type="http://schemas.openxmlformats.org/officeDocument/2006/relationships/image" Target="../media/image1.png"/><Relationship Id="rId44" Type="http://schemas.openxmlformats.org/officeDocument/2006/relationships/image" Target="../media/image82.png"/><Relationship Id="rId4" Type="http://schemas.openxmlformats.org/officeDocument/2006/relationships/image" Target="../media/image43.svg"/><Relationship Id="rId9" Type="http://schemas.openxmlformats.org/officeDocument/2006/relationships/image" Target="../media/image48.png"/><Relationship Id="rId14" Type="http://schemas.openxmlformats.org/officeDocument/2006/relationships/image" Target="../media/image53.svg"/><Relationship Id="rId22" Type="http://schemas.openxmlformats.org/officeDocument/2006/relationships/image" Target="../media/image61.svg"/><Relationship Id="rId27" Type="http://schemas.openxmlformats.org/officeDocument/2006/relationships/image" Target="../media/image66.png"/><Relationship Id="rId30" Type="http://schemas.openxmlformats.org/officeDocument/2006/relationships/image" Target="../media/image69.svg"/><Relationship Id="rId35" Type="http://schemas.openxmlformats.org/officeDocument/2006/relationships/image" Target="../media/image73.svg"/><Relationship Id="rId43" Type="http://schemas.openxmlformats.org/officeDocument/2006/relationships/image" Target="../media/image81.svg"/><Relationship Id="rId8" Type="http://schemas.openxmlformats.org/officeDocument/2006/relationships/image" Target="../media/image47.svg"/><Relationship Id="rId3" Type="http://schemas.openxmlformats.org/officeDocument/2006/relationships/image" Target="../media/image42.png"/><Relationship Id="rId12" Type="http://schemas.openxmlformats.org/officeDocument/2006/relationships/image" Target="../media/image51.svg"/><Relationship Id="rId17" Type="http://schemas.openxmlformats.org/officeDocument/2006/relationships/image" Target="../media/image56.png"/><Relationship Id="rId25" Type="http://schemas.openxmlformats.org/officeDocument/2006/relationships/image" Target="../media/image64.png"/><Relationship Id="rId33" Type="http://schemas.openxmlformats.org/officeDocument/2006/relationships/image" Target="../media/image71.svg"/><Relationship Id="rId38" Type="http://schemas.openxmlformats.org/officeDocument/2006/relationships/image" Target="../media/image76.png"/><Relationship Id="rId20" Type="http://schemas.openxmlformats.org/officeDocument/2006/relationships/image" Target="../media/image59.svg"/><Relationship Id="rId41" Type="http://schemas.openxmlformats.org/officeDocument/2006/relationships/image" Target="../media/image79.sv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7555246" y="476131"/>
            <a:ext cx="4167098" cy="5913546"/>
          </a:xfrm>
          <a:prstGeom prst="rect">
            <a:avLst/>
          </a:prstGeom>
          <a:solidFill>
            <a:srgbClr val="00A0B0"/>
          </a:solidFill>
        </p:spPr>
        <p:txBody>
          <a:bodyPr/>
          <a:lstStyle/>
          <a:p>
            <a:endParaRPr lang="en-US"/>
          </a:p>
        </p:txBody>
      </p:sp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3"/>
          <a:srcRect l="38229" t="24943" r="38229" b="24943"/>
          <a:stretch/>
        </p:blipFill>
        <p:spPr>
          <a:xfrm>
            <a:off x="7555246" y="476131"/>
            <a:ext cx="4167098" cy="5913546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660528" y="1975051"/>
            <a:ext cx="6234191" cy="224733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4440"/>
              </a:lnSpc>
              <a:buNone/>
            </a:pPr>
            <a:r>
              <a:rPr lang="en-US" sz="3750" dirty="0">
                <a:solidFill>
                  <a:srgbClr val="333333"/>
                </a:solidFill>
                <a:latin typeface="Trocchi" pitchFamily="34" charset="0"/>
                <a:ea typeface="Trocchi" pitchFamily="34" charset="-122"/>
                <a:cs typeface="Trocchi" pitchFamily="34" charset="-120"/>
              </a:rPr>
              <a:t>Beyond the Headlines: Machine Learning Insights for News Articles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388999" y="4333535"/>
            <a:ext cx="6777248" cy="49517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016"/>
              </a:lnSpc>
              <a:spcBef>
                <a:spcPts val="858"/>
              </a:spcBef>
              <a:buNone/>
            </a:pPr>
            <a:r>
              <a:rPr lang="en-US" sz="1440" b="1" dirty="0">
                <a:solidFill>
                  <a:srgbClr val="26262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Team 06 Members: Kevin Murphy, Khushi Jasrapuria, Megha Arul Senthilkumar, Riris Grace Karolina, Shravani Thalla</a:t>
            </a: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585641" y="375251"/>
            <a:ext cx="4923194" cy="112366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4440"/>
              </a:lnSpc>
              <a:buNone/>
            </a:pPr>
            <a:r>
              <a:rPr lang="en-US" sz="3750" dirty="0">
                <a:solidFill>
                  <a:srgbClr val="333333"/>
                </a:solidFill>
                <a:latin typeface="Trocchi" pitchFamily="34" charset="0"/>
                <a:ea typeface="Trocchi" pitchFamily="34" charset="-122"/>
                <a:cs typeface="Trocchi" pitchFamily="34" charset="-120"/>
              </a:rPr>
              <a:t>Dataset &amp; Problem Statement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6094476" y="0"/>
            <a:ext cx="6103999" cy="6865808"/>
          </a:xfrm>
          <a:prstGeom prst="rect">
            <a:avLst/>
          </a:prstGeom>
          <a:solidFill>
            <a:srgbClr val="E6F6F7"/>
          </a:solidFill>
        </p:spPr>
        <p:txBody>
          <a:bodyPr/>
          <a:lstStyle/>
          <a:p>
            <a:endParaRPr lang="en-US"/>
          </a:p>
        </p:txBody>
      </p:sp>
      <p:sp>
        <p:nvSpPr>
          <p:cNvPr id="4" name="Object 3"/>
          <p:cNvSpPr/>
          <p:nvPr/>
        </p:nvSpPr>
        <p:spPr>
          <a:xfrm>
            <a:off x="6293307" y="1539323"/>
            <a:ext cx="5338425" cy="56183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4440"/>
              </a:lnSpc>
              <a:buNone/>
            </a:pPr>
            <a:r>
              <a:rPr lang="en-US" sz="3750" dirty="0">
                <a:solidFill>
                  <a:srgbClr val="333333"/>
                </a:solidFill>
                <a:latin typeface="Trocchi" pitchFamily="34" charset="0"/>
                <a:ea typeface="Trocchi" pitchFamily="34" charset="-122"/>
                <a:cs typeface="Trocchi" pitchFamily="34" charset="-120"/>
              </a:rPr>
              <a:t>Objective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6293307" y="3450096"/>
            <a:ext cx="5338425" cy="49517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016"/>
              </a:lnSpc>
              <a:spcBef>
                <a:spcPts val="1711"/>
              </a:spcBef>
              <a:buNone/>
            </a:pPr>
            <a:r>
              <a:rPr lang="en-US" sz="1440" dirty="0">
                <a:solidFill>
                  <a:srgbClr val="00A0B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Classify the </a:t>
            </a:r>
            <a:r>
              <a:rPr lang="en-US" sz="1440" b="1" dirty="0">
                <a:solidFill>
                  <a:srgbClr val="00A0B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news topic </a:t>
            </a:r>
            <a:r>
              <a:rPr lang="en-US" sz="1440" dirty="0">
                <a:solidFill>
                  <a:srgbClr val="00A0B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based on similarity of each news category.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6293307" y="5340633"/>
            <a:ext cx="5338425" cy="49517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016"/>
              </a:lnSpc>
              <a:spcBef>
                <a:spcPts val="1711"/>
              </a:spcBef>
              <a:buNone/>
            </a:pPr>
            <a:r>
              <a:rPr lang="en-US" sz="1440" dirty="0">
                <a:solidFill>
                  <a:srgbClr val="00A0B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news categorized into </a:t>
            </a:r>
            <a:r>
              <a:rPr lang="en-US" sz="1440" b="1" dirty="0">
                <a:solidFill>
                  <a:srgbClr val="00A0B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positive and negative</a:t>
            </a:r>
            <a:r>
              <a:rPr lang="en-US" sz="1440" dirty="0">
                <a:solidFill>
                  <a:srgbClr val="00A0B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</a:t>
            </a:r>
            <a:r>
              <a:rPr lang="en-US" sz="1440" b="1" dirty="0">
                <a:solidFill>
                  <a:srgbClr val="00A0B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sentiment</a:t>
            </a:r>
            <a:r>
              <a:rPr lang="en-US" sz="1440" dirty="0">
                <a:solidFill>
                  <a:srgbClr val="00A0B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 to enhance user experience.</a:t>
            </a:r>
            <a:endParaRPr lang="en-US" dirty="0"/>
          </a:p>
        </p:txBody>
      </p:sp>
      <p:sp>
        <p:nvSpPr>
          <p:cNvPr id="7" name="Object 6"/>
          <p:cNvSpPr/>
          <p:nvPr/>
        </p:nvSpPr>
        <p:spPr>
          <a:xfrm>
            <a:off x="8486389" y="4166822"/>
            <a:ext cx="952262" cy="952262"/>
          </a:xfrm>
          <a:prstGeom prst="ellipse">
            <a:avLst/>
          </a:prstGeom>
          <a:solidFill>
            <a:srgbClr val="00A0B0"/>
          </a:solidFill>
        </p:spPr>
        <p:txBody>
          <a:bodyPr/>
          <a:lstStyle/>
          <a:p>
            <a:endParaRPr lang="en-US"/>
          </a:p>
        </p:txBody>
      </p:sp>
      <p:pic>
        <p:nvPicPr>
          <p:cNvPr id="8" name="Object 7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28076" y="4402947"/>
            <a:ext cx="476131" cy="485654"/>
          </a:xfrm>
          <a:prstGeom prst="rect">
            <a:avLst/>
          </a:prstGeom>
        </p:spPr>
      </p:pic>
      <p:sp>
        <p:nvSpPr>
          <p:cNvPr id="9" name="Object 8"/>
          <p:cNvSpPr/>
          <p:nvPr/>
        </p:nvSpPr>
        <p:spPr>
          <a:xfrm>
            <a:off x="8486389" y="2276284"/>
            <a:ext cx="952262" cy="952262"/>
          </a:xfrm>
          <a:prstGeom prst="ellipse">
            <a:avLst/>
          </a:prstGeom>
          <a:solidFill>
            <a:srgbClr val="00A0B0"/>
          </a:solidFill>
        </p:spPr>
        <p:txBody>
          <a:bodyPr/>
          <a:lstStyle/>
          <a:p>
            <a:endParaRPr lang="en-US"/>
          </a:p>
        </p:txBody>
      </p:sp>
      <p:pic>
        <p:nvPicPr>
          <p:cNvPr id="10" name="Object 9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722496" y="2573227"/>
            <a:ext cx="485654" cy="361860"/>
          </a:xfrm>
          <a:prstGeom prst="rect">
            <a:avLst/>
          </a:prstGeom>
        </p:spPr>
      </p:pic>
      <p:sp>
        <p:nvSpPr>
          <p:cNvPr id="11" name="Object 10"/>
          <p:cNvSpPr/>
          <p:nvPr/>
        </p:nvSpPr>
        <p:spPr>
          <a:xfrm>
            <a:off x="2333042" y="3000339"/>
            <a:ext cx="1428393" cy="1428393"/>
          </a:xfrm>
          <a:prstGeom prst="ellipse">
            <a:avLst/>
          </a:prstGeom>
          <a:solidFill>
            <a:srgbClr val="00A0B0"/>
          </a:solidFill>
        </p:spPr>
        <p:txBody>
          <a:bodyPr/>
          <a:lstStyle/>
          <a:p>
            <a:endParaRPr lang="en-US"/>
          </a:p>
        </p:txBody>
      </p:sp>
      <p:pic>
        <p:nvPicPr>
          <p:cNvPr id="12" name="Object 11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712461" y="3396375"/>
            <a:ext cx="676106" cy="647538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654430" y="4507591"/>
            <a:ext cx="785616" cy="24758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016"/>
              </a:lnSpc>
              <a:buNone/>
            </a:pPr>
            <a:r>
              <a:rPr lang="en-US" sz="1440" dirty="0">
                <a:solidFill>
                  <a:srgbClr val="33333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Dataset</a:t>
            </a:r>
            <a:endParaRPr lang="en-US" dirty="0"/>
          </a:p>
        </p:txBody>
      </p:sp>
      <p:pic>
        <p:nvPicPr>
          <p:cNvPr id="14" name="Object 1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63321" y="4940156"/>
            <a:ext cx="5246963" cy="904649"/>
          </a:xfrm>
          <a:prstGeom prst="rect">
            <a:avLst/>
          </a:prstGeom>
        </p:spPr>
      </p:pic>
      <p:sp>
        <p:nvSpPr>
          <p:cNvPr id="15" name="Object 14"/>
          <p:cNvSpPr/>
          <p:nvPr/>
        </p:nvSpPr>
        <p:spPr>
          <a:xfrm>
            <a:off x="510713" y="5077471"/>
            <a:ext cx="5348081" cy="62849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680"/>
              </a:lnSpc>
              <a:buNone/>
            </a:pPr>
            <a:r>
              <a:rPr lang="en-US" sz="1200" b="1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HuffPost News</a:t>
            </a:r>
            <a:r>
              <a:rPr lang="en-US" sz="120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 2012-2022. </a:t>
            </a:r>
            <a:r>
              <a:rPr lang="en-US" sz="1200" b="1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Rows</a:t>
            </a:r>
            <a:r>
              <a:rPr lang="en-US" sz="120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: 210k. </a:t>
            </a:r>
            <a:r>
              <a:rPr lang="en-US" sz="1200" b="1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Column</a:t>
            </a:r>
            <a:r>
              <a:rPr lang="en-US" sz="120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: category, headline, authors, link, short description, date. </a:t>
            </a:r>
            <a:r>
              <a:rPr lang="en-US" sz="1200" b="1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Label</a:t>
            </a:r>
            <a:r>
              <a:rPr lang="en-US" sz="120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: 42 categories.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5" grpId="0"/>
      <p:bldP spid="6" grpId="0"/>
      <p:bldP spid="7" grpId="0" animBg="1"/>
      <p:bldP spid="9" grpId="0" animBg="1"/>
      <p:bldP spid="11" grpId="0" animBg="1"/>
      <p:bldP spid="13" grpId="0"/>
      <p:bldP spid="1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8164058" cy="6865808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en-US"/>
          </a:p>
        </p:txBody>
      </p:sp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3"/>
          <a:srcRect l="-3272" t="-4982" r="-3272" b="-4982"/>
          <a:stretch/>
        </p:blipFill>
        <p:spPr>
          <a:xfrm>
            <a:off x="0" y="0"/>
            <a:ext cx="8164058" cy="6865808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8125968" y="0"/>
            <a:ext cx="4082029" cy="6865808"/>
          </a:xfrm>
          <a:prstGeom prst="rect">
            <a:avLst/>
          </a:prstGeom>
          <a:solidFill>
            <a:srgbClr val="00A0B0"/>
          </a:solidFill>
        </p:spPr>
        <p:txBody>
          <a:bodyPr/>
          <a:lstStyle/>
          <a:p>
            <a:endParaRPr lang="en-US"/>
          </a:p>
        </p:txBody>
      </p:sp>
      <p:sp>
        <p:nvSpPr>
          <p:cNvPr id="5" name="Object 4"/>
          <p:cNvSpPr/>
          <p:nvPr/>
        </p:nvSpPr>
        <p:spPr>
          <a:xfrm>
            <a:off x="8307691" y="2475137"/>
            <a:ext cx="3718583" cy="191404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5062"/>
              </a:lnSpc>
              <a:buNone/>
            </a:pPr>
            <a:r>
              <a:rPr lang="en-US" sz="4275" dirty="0">
                <a:solidFill>
                  <a:srgbClr val="FFFFFF"/>
                </a:solidFill>
                <a:latin typeface="Trocchi" pitchFamily="34" charset="0"/>
                <a:ea typeface="Trocchi" pitchFamily="34" charset="-122"/>
                <a:cs typeface="Trocchi" pitchFamily="34" charset="-120"/>
              </a:rPr>
              <a:t>Exploratory Data Analysis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6103999" cy="6865808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en-US"/>
          </a:p>
        </p:txBody>
      </p:sp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3"/>
          <a:srcRect l="-2912" t="-52820" r="-2912" b="-52820"/>
          <a:stretch/>
        </p:blipFill>
        <p:spPr>
          <a:xfrm>
            <a:off x="0" y="0"/>
            <a:ext cx="6103999" cy="6865808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6094476" y="0"/>
            <a:ext cx="6103999" cy="6865808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en-US"/>
          </a:p>
        </p:txBody>
      </p:sp>
      <p:pic>
        <p:nvPicPr>
          <p:cNvPr id="5" name="Object 4" descr="preencoded.png"/>
          <p:cNvPicPr>
            <a:picLocks noChangeAspect="1"/>
          </p:cNvPicPr>
          <p:nvPr/>
        </p:nvPicPr>
        <p:blipFill>
          <a:blip r:embed="rId4"/>
          <a:srcRect l="-4251" t="-46345" r="-4251" b="-46345"/>
          <a:stretch/>
        </p:blipFill>
        <p:spPr>
          <a:xfrm>
            <a:off x="6094476" y="0"/>
            <a:ext cx="6103999" cy="6865808"/>
          </a:xfrm>
          <a:prstGeom prst="rect">
            <a:avLst/>
          </a:prstGeom>
        </p:spPr>
      </p:pic>
      <p:pic>
        <p:nvPicPr>
          <p:cNvPr id="6" name="Object 5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20887" y="611382"/>
            <a:ext cx="5932591" cy="647538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3033946" y="673989"/>
            <a:ext cx="6105219" cy="50469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4032"/>
              </a:lnSpc>
              <a:buNone/>
            </a:pPr>
            <a:r>
              <a:rPr lang="en-US" sz="2880" b="1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Exploratory Data Analysis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-9523" y="375251"/>
            <a:ext cx="12188952" cy="56183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4440"/>
              </a:lnSpc>
              <a:buNone/>
            </a:pPr>
            <a:r>
              <a:rPr lang="en-US" sz="3750" dirty="0">
                <a:solidFill>
                  <a:srgbClr val="00A0B0"/>
                </a:solidFill>
                <a:latin typeface="Trocchi" pitchFamily="34" charset="0"/>
                <a:ea typeface="Trocchi" pitchFamily="34" charset="-122"/>
                <a:cs typeface="Trocchi" pitchFamily="34" charset="-120"/>
              </a:rPr>
              <a:t>News Category Classification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571357" y="1881759"/>
            <a:ext cx="7052050" cy="317638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242900" indent="-242900" algn="l">
              <a:lnSpc>
                <a:spcPts val="2520"/>
              </a:lnSpc>
              <a:buSzPct val="100000"/>
              <a:buChar char="•"/>
            </a:pPr>
            <a:r>
              <a:rPr lang="en-US" sz="1800" b="1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Final Model had an accuracy score of 54%</a:t>
            </a:r>
          </a:p>
          <a:p>
            <a:pPr marL="242900" indent="-242900" algn="l">
              <a:lnSpc>
                <a:spcPts val="2520"/>
              </a:lnSpc>
              <a:spcBef>
                <a:spcPts val="1705"/>
              </a:spcBef>
              <a:buSzPct val="100000"/>
              <a:buChar char="•"/>
            </a:pPr>
            <a:r>
              <a:rPr lang="en-US" sz="1800" b="1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With 42 unique categories, we feel as though the model produces decent results</a:t>
            </a:r>
          </a:p>
          <a:p>
            <a:pPr marL="242900" indent="-242900" algn="l">
              <a:lnSpc>
                <a:spcPts val="2520"/>
              </a:lnSpc>
              <a:spcBef>
                <a:spcPts val="1705"/>
              </a:spcBef>
              <a:buSzPct val="100000"/>
              <a:buChar char="•"/>
            </a:pPr>
            <a:r>
              <a:rPr lang="en-US" sz="1800" b="1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We experimented with BoW, pretrained models, and different classification models</a:t>
            </a:r>
          </a:p>
          <a:p>
            <a:pPr marL="242900" indent="-242900" algn="l">
              <a:lnSpc>
                <a:spcPts val="2520"/>
              </a:lnSpc>
              <a:spcBef>
                <a:spcPts val="1705"/>
              </a:spcBef>
              <a:buSzPct val="100000"/>
              <a:buChar char="•"/>
            </a:pPr>
            <a:r>
              <a:rPr lang="en-US" sz="1800" b="1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best performing model was a logistic regression using Word2Vec models trained on our dataset  </a:t>
            </a:r>
            <a:endParaRPr lang="en-US" dirty="0"/>
          </a:p>
        </p:txBody>
      </p:sp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656185" y="1304599"/>
            <a:ext cx="3809047" cy="50787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375251"/>
            <a:ext cx="12188952" cy="56183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4440"/>
              </a:lnSpc>
              <a:buNone/>
            </a:pPr>
            <a:r>
              <a:rPr lang="en-US" sz="3750" dirty="0">
                <a:solidFill>
                  <a:srgbClr val="00A0B0"/>
                </a:solidFill>
                <a:latin typeface="Trocchi" pitchFamily="34" charset="0"/>
                <a:ea typeface="Trocchi" pitchFamily="34" charset="-122"/>
                <a:cs typeface="Trocchi" pitchFamily="34" charset="-120"/>
              </a:rPr>
              <a:t>Headline Sentiment Analysis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571357" y="1542962"/>
            <a:ext cx="5562162" cy="339540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242900" indent="-242900" algn="l">
              <a:lnSpc>
                <a:spcPts val="2394"/>
              </a:lnSpc>
              <a:buSzPct val="100000"/>
              <a:buChar char="•"/>
            </a:pPr>
            <a:r>
              <a:rPr lang="en-US" sz="1710" b="1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Created baseline positive and negative headlines</a:t>
            </a:r>
          </a:p>
          <a:p>
            <a:pPr marL="728700" lvl="2" indent="-242900" algn="l">
              <a:lnSpc>
                <a:spcPts val="1835"/>
              </a:lnSpc>
              <a:spcBef>
                <a:spcPts val="360"/>
              </a:spcBef>
              <a:buSzPct val="100000"/>
              <a:buChar char="•"/>
            </a:pPr>
            <a:r>
              <a:rPr lang="en-US" sz="1311" b="1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Positive: "breakthrough revolutionary uplifting success innovative pioneering empowering miraculous flourishing renowned"</a:t>
            </a:r>
          </a:p>
          <a:p>
            <a:pPr marL="728700" lvl="2" indent="-242900" algn="l">
              <a:lnSpc>
                <a:spcPts val="1835"/>
              </a:lnSpc>
              <a:spcBef>
                <a:spcPts val="497"/>
              </a:spcBef>
              <a:buSzPct val="100000"/>
              <a:buChar char="•"/>
            </a:pPr>
            <a:r>
              <a:rPr lang="en-US" sz="1311" b="1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Negative: “catastrophe scandalous devastating oppressive perilous grim corrupt turmoil bankrupt brutal"</a:t>
            </a:r>
          </a:p>
          <a:p>
            <a:pPr marL="242900" indent="-242900" algn="l">
              <a:lnSpc>
                <a:spcPts val="2394"/>
              </a:lnSpc>
              <a:spcBef>
                <a:spcPts val="1757"/>
              </a:spcBef>
              <a:buSzPct val="100000"/>
              <a:buChar char="•"/>
            </a:pPr>
            <a:r>
              <a:rPr lang="en-US" sz="1710" b="1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Split at Sentiment Score of 0.0</a:t>
            </a:r>
          </a:p>
          <a:p>
            <a:pPr marL="242900" indent="-242900" algn="l">
              <a:lnSpc>
                <a:spcPts val="2394"/>
              </a:lnSpc>
              <a:spcBef>
                <a:spcPts val="1620"/>
              </a:spcBef>
              <a:buSzPct val="100000"/>
              <a:buChar char="•"/>
            </a:pPr>
            <a:r>
              <a:rPr lang="en-US" sz="1710" b="1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Found slightly higher number of positive headlines</a:t>
            </a:r>
            <a:endParaRPr lang="en-US" dirty="0"/>
          </a:p>
        </p:txBody>
      </p:sp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825352" y="1239384"/>
            <a:ext cx="3116137" cy="2444556"/>
          </a:xfrm>
          <a:prstGeom prst="rect">
            <a:avLst/>
          </a:prstGeom>
        </p:spPr>
      </p:pic>
      <p:pic>
        <p:nvPicPr>
          <p:cNvPr id="5" name="Object 4" descr="preencoded.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835995" y="3962853"/>
            <a:ext cx="3094851" cy="235872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1"/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375251"/>
            <a:ext cx="12188952" cy="56183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4440"/>
              </a:lnSpc>
              <a:buNone/>
            </a:pPr>
            <a:r>
              <a:rPr lang="en-US" sz="3750" dirty="0">
                <a:solidFill>
                  <a:srgbClr val="00A0B0"/>
                </a:solidFill>
                <a:latin typeface="Trocchi" pitchFamily="34" charset="0"/>
                <a:ea typeface="Trocchi" pitchFamily="34" charset="-122"/>
              </a:rPr>
              <a:t>Challenges</a:t>
            </a:r>
          </a:p>
        </p:txBody>
      </p:sp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85023" y="2311830"/>
            <a:ext cx="1047488" cy="961784"/>
          </a:xfrm>
          <a:prstGeom prst="rect">
            <a:avLst/>
          </a:prstGeom>
        </p:spPr>
      </p:pic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02141" y="3181626"/>
            <a:ext cx="180930" cy="199975"/>
          </a:xfrm>
          <a:prstGeom prst="rect">
            <a:avLst/>
          </a:prstGeom>
        </p:spPr>
      </p:pic>
      <p:pic>
        <p:nvPicPr>
          <p:cNvPr id="5" name="Object 4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606630" y="4175788"/>
            <a:ext cx="961784" cy="1047488"/>
          </a:xfrm>
          <a:prstGeom prst="rect">
            <a:avLst/>
          </a:prstGeom>
        </p:spPr>
      </p:pic>
      <p:pic>
        <p:nvPicPr>
          <p:cNvPr id="6" name="Object 5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500073" y="5092912"/>
            <a:ext cx="199975" cy="180930"/>
          </a:xfrm>
          <a:prstGeom prst="rect">
            <a:avLst/>
          </a:prstGeom>
        </p:spPr>
      </p:pic>
      <p:pic>
        <p:nvPicPr>
          <p:cNvPr id="7" name="Object 6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662772" y="4297392"/>
            <a:ext cx="1047488" cy="961784"/>
          </a:xfrm>
          <a:prstGeom prst="rect">
            <a:avLst/>
          </a:prstGeom>
        </p:spPr>
      </p:pic>
      <p:pic>
        <p:nvPicPr>
          <p:cNvPr id="8" name="Object 7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609545" y="4190834"/>
            <a:ext cx="180930" cy="199975"/>
          </a:xfrm>
          <a:prstGeom prst="rect">
            <a:avLst/>
          </a:prstGeom>
        </p:spPr>
      </p:pic>
      <p:pic>
        <p:nvPicPr>
          <p:cNvPr id="9" name="Object 8" descr="preencoded.png"/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621069" y="2353539"/>
            <a:ext cx="961784" cy="1047488"/>
          </a:xfrm>
          <a:prstGeom prst="rect">
            <a:avLst/>
          </a:prstGeom>
        </p:spPr>
      </p:pic>
      <p:pic>
        <p:nvPicPr>
          <p:cNvPr id="10" name="Object 9" descr="preencoded.png"/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5490860" y="2300308"/>
            <a:ext cx="199975" cy="180930"/>
          </a:xfrm>
          <a:prstGeom prst="rect">
            <a:avLst/>
          </a:prstGeom>
        </p:spPr>
      </p:pic>
      <p:sp>
        <p:nvSpPr>
          <p:cNvPr id="11" name="Object 10"/>
          <p:cNvSpPr/>
          <p:nvPr/>
        </p:nvSpPr>
        <p:spPr>
          <a:xfrm>
            <a:off x="5761184" y="1952137"/>
            <a:ext cx="666583" cy="666583"/>
          </a:xfrm>
          <a:prstGeom prst="ellipse">
            <a:avLst/>
          </a:prstGeom>
          <a:solidFill>
            <a:srgbClr val="00A0B0"/>
          </a:solidFill>
        </p:spPr>
        <p:txBody>
          <a:bodyPr/>
          <a:lstStyle/>
          <a:p>
            <a:endParaRPr lang="en-US"/>
          </a:p>
        </p:txBody>
      </p:sp>
      <p:pic>
        <p:nvPicPr>
          <p:cNvPr id="12" name="Object 11" descr="preencoded.png"/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5938246" y="2137009"/>
            <a:ext cx="314246" cy="304724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5067938" y="1487909"/>
            <a:ext cx="2053077" cy="40947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3226"/>
              </a:lnSpc>
              <a:buNone/>
            </a:pPr>
            <a:r>
              <a:rPr lang="en-US" sz="2304" b="1" dirty="0">
                <a:solidFill>
                  <a:srgbClr val="33333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Dataset Size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7260997" y="3451949"/>
            <a:ext cx="666583" cy="666583"/>
          </a:xfrm>
          <a:prstGeom prst="ellipse">
            <a:avLst/>
          </a:prstGeom>
          <a:solidFill>
            <a:srgbClr val="00A0B0"/>
          </a:solidFill>
        </p:spPr>
        <p:txBody>
          <a:bodyPr/>
          <a:lstStyle/>
          <a:p>
            <a:endParaRPr lang="en-US"/>
          </a:p>
        </p:txBody>
      </p:sp>
      <p:pic>
        <p:nvPicPr>
          <p:cNvPr id="15" name="Object 14" descr="preencoded.png"/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7449779" y="3660257"/>
            <a:ext cx="276156" cy="295201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8022806" y="3580486"/>
            <a:ext cx="1330310" cy="122841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3226"/>
              </a:lnSpc>
              <a:buNone/>
            </a:pPr>
            <a:r>
              <a:rPr lang="en-US" sz="2304" b="1" dirty="0">
                <a:solidFill>
                  <a:srgbClr val="33333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Non-English Words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5761184" y="4951762"/>
            <a:ext cx="666583" cy="666583"/>
          </a:xfrm>
          <a:prstGeom prst="ellipse">
            <a:avLst/>
          </a:prstGeom>
          <a:solidFill>
            <a:srgbClr val="00A0B0"/>
          </a:solidFill>
        </p:spPr>
        <p:txBody>
          <a:bodyPr/>
          <a:lstStyle/>
          <a:p>
            <a:endParaRPr lang="en-US"/>
          </a:p>
        </p:txBody>
      </p:sp>
      <p:pic>
        <p:nvPicPr>
          <p:cNvPr id="18" name="Object 17" descr="preencoded.png"/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5953872" y="5132727"/>
            <a:ext cx="285679" cy="314246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5502645" y="5658816"/>
            <a:ext cx="1183662" cy="81894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3226"/>
              </a:lnSpc>
              <a:buNone/>
            </a:pPr>
            <a:r>
              <a:rPr lang="en-US" sz="2304" b="1" dirty="0">
                <a:solidFill>
                  <a:srgbClr val="33333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Empty Strings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4261372" y="3451949"/>
            <a:ext cx="666583" cy="666583"/>
          </a:xfrm>
          <a:prstGeom prst="ellipse">
            <a:avLst/>
          </a:prstGeom>
          <a:solidFill>
            <a:srgbClr val="00A0B0"/>
          </a:solidFill>
        </p:spPr>
        <p:txBody>
          <a:bodyPr/>
          <a:lstStyle/>
          <a:p>
            <a:endParaRPr lang="en-US"/>
          </a:p>
        </p:txBody>
      </p:sp>
      <p:pic>
        <p:nvPicPr>
          <p:cNvPr id="21" name="Object 20" descr="preencoded.png"/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4426714" y="3687597"/>
            <a:ext cx="342814" cy="209498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2406366" y="3368626"/>
            <a:ext cx="1759780" cy="81894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r">
              <a:lnSpc>
                <a:spcPts val="3226"/>
              </a:lnSpc>
              <a:buNone/>
            </a:pPr>
            <a:r>
              <a:rPr lang="en-US" sz="2304" b="1" dirty="0">
                <a:solidFill>
                  <a:srgbClr val="33333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Class Imbalance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1" grpId="0" animBg="1"/>
      <p:bldP spid="13" grpId="0"/>
      <p:bldP spid="14" grpId="0" animBg="1"/>
      <p:bldP spid="16" grpId="0"/>
      <p:bldP spid="17" grpId="0" animBg="1"/>
      <p:bldP spid="19" grpId="0"/>
      <p:bldP spid="20" grpId="0" animBg="1"/>
      <p:bldP spid="2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4094723" cy="6856286"/>
          </a:xfrm>
          <a:prstGeom prst="rect">
            <a:avLst/>
          </a:prstGeom>
          <a:solidFill>
            <a:srgbClr val="E6F6F7"/>
          </a:solidFill>
        </p:spPr>
        <p:txBody>
          <a:bodyPr/>
          <a:lstStyle/>
          <a:p>
            <a:endParaRPr lang="en-US"/>
          </a:p>
        </p:txBody>
      </p:sp>
      <p:sp>
        <p:nvSpPr>
          <p:cNvPr id="3" name="Object 2"/>
          <p:cNvSpPr/>
          <p:nvPr/>
        </p:nvSpPr>
        <p:spPr>
          <a:xfrm>
            <a:off x="476131" y="2870177"/>
            <a:ext cx="3158831" cy="112366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4440"/>
              </a:lnSpc>
              <a:buNone/>
            </a:pPr>
            <a:r>
              <a:rPr lang="en-US" sz="3750" dirty="0">
                <a:solidFill>
                  <a:srgbClr val="333333"/>
                </a:solidFill>
                <a:latin typeface="Trocchi" pitchFamily="34" charset="0"/>
                <a:ea typeface="Trocchi" pitchFamily="34" charset="-122"/>
                <a:cs typeface="Trocchi" pitchFamily="34" charset="-120"/>
              </a:rPr>
              <a:t>Real Word Application</a:t>
            </a:r>
            <a:endParaRPr lang="en-US" dirty="0"/>
          </a:p>
        </p:txBody>
      </p:sp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118243" y="2005765"/>
            <a:ext cx="47613" cy="561835"/>
          </a:xfrm>
          <a:prstGeom prst="rect">
            <a:avLst/>
          </a:prstGeom>
        </p:spPr>
      </p:pic>
      <p:pic>
        <p:nvPicPr>
          <p:cNvPr id="5" name="Object 4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070628" y="1910539"/>
            <a:ext cx="142839" cy="142839"/>
          </a:xfrm>
          <a:prstGeom prst="rect">
            <a:avLst/>
          </a:prstGeom>
        </p:spPr>
      </p:pic>
      <p:pic>
        <p:nvPicPr>
          <p:cNvPr id="6" name="Object 5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950225" y="2597310"/>
            <a:ext cx="447563" cy="371382"/>
          </a:xfrm>
          <a:prstGeom prst="rect">
            <a:avLst/>
          </a:prstGeom>
        </p:spPr>
      </p:pic>
      <p:pic>
        <p:nvPicPr>
          <p:cNvPr id="7" name="Object 6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316948" y="2537985"/>
            <a:ext cx="152362" cy="152362"/>
          </a:xfrm>
          <a:prstGeom prst="rect">
            <a:avLst/>
          </a:prstGeom>
        </p:spPr>
      </p:pic>
      <p:pic>
        <p:nvPicPr>
          <p:cNvPr id="8" name="Object 7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155723" y="3813825"/>
            <a:ext cx="542789" cy="161885"/>
          </a:xfrm>
          <a:prstGeom prst="rect">
            <a:avLst/>
          </a:prstGeom>
        </p:spPr>
      </p:pic>
      <p:pic>
        <p:nvPicPr>
          <p:cNvPr id="9" name="Object 8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639478" y="3880198"/>
            <a:ext cx="152362" cy="142839"/>
          </a:xfrm>
          <a:prstGeom prst="rect">
            <a:avLst/>
          </a:prstGeom>
        </p:spPr>
      </p:pic>
      <p:pic>
        <p:nvPicPr>
          <p:cNvPr id="10" name="Object 9" descr="preencoded.png"/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8579988" y="4535734"/>
            <a:ext cx="276156" cy="504699"/>
          </a:xfrm>
          <a:prstGeom prst="rect">
            <a:avLst/>
          </a:prstGeom>
        </p:spPr>
      </p:pic>
      <p:pic>
        <p:nvPicPr>
          <p:cNvPr id="11" name="Object 10" descr="preencoded.png"/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8757115" y="4971966"/>
            <a:ext cx="133317" cy="161885"/>
          </a:xfrm>
          <a:prstGeom prst="rect">
            <a:avLst/>
          </a:prstGeom>
        </p:spPr>
      </p:pic>
      <p:pic>
        <p:nvPicPr>
          <p:cNvPr id="12" name="Object 11" descr="preencoded.png"/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7436515" y="4535734"/>
            <a:ext cx="276156" cy="504699"/>
          </a:xfrm>
          <a:prstGeom prst="rect">
            <a:avLst/>
          </a:prstGeom>
        </p:spPr>
      </p:pic>
      <p:pic>
        <p:nvPicPr>
          <p:cNvPr id="13" name="Object 12" descr="preencoded.png"/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7393567" y="4971966"/>
            <a:ext cx="133317" cy="161885"/>
          </a:xfrm>
          <a:prstGeom prst="rect">
            <a:avLst/>
          </a:prstGeom>
        </p:spPr>
      </p:pic>
      <p:pic>
        <p:nvPicPr>
          <p:cNvPr id="14" name="Object 13" descr="preencoded.png"/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6586430" y="3813825"/>
            <a:ext cx="542789" cy="161885"/>
          </a:xfrm>
          <a:prstGeom prst="rect">
            <a:avLst/>
          </a:prstGeom>
        </p:spPr>
      </p:pic>
      <p:pic>
        <p:nvPicPr>
          <p:cNvPr id="15" name="Object 14" descr="preencoded.png"/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6493585" y="3880198"/>
            <a:ext cx="152362" cy="142839"/>
          </a:xfrm>
          <a:prstGeom prst="rect">
            <a:avLst/>
          </a:prstGeom>
        </p:spPr>
      </p:pic>
      <p:pic>
        <p:nvPicPr>
          <p:cNvPr id="16" name="Object 15" descr="preencoded.png"/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6889819" y="2597310"/>
            <a:ext cx="447563" cy="371382"/>
          </a:xfrm>
          <a:prstGeom prst="rect">
            <a:avLst/>
          </a:prstGeom>
        </p:spPr>
      </p:pic>
      <p:pic>
        <p:nvPicPr>
          <p:cNvPr id="17" name="Object 16" descr="preencoded.png"/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6815355" y="2537985"/>
            <a:ext cx="152362" cy="152362"/>
          </a:xfrm>
          <a:prstGeom prst="rect">
            <a:avLst/>
          </a:prstGeom>
        </p:spPr>
      </p:pic>
      <p:pic>
        <p:nvPicPr>
          <p:cNvPr id="19" name="Object 18" descr="preencoded.png"/>
          <p:cNvPicPr>
            <a:picLocks noChangeAspect="1"/>
          </p:cNvPicPr>
          <p:nvPr/>
        </p:nvPicPr>
        <p:blipFill>
          <a:blip r:embed="rId31"/>
          <a:srcRect l="16667" r="16667"/>
          <a:stretch/>
        </p:blipFill>
        <p:spPr>
          <a:xfrm>
            <a:off x="7143057" y="2657779"/>
            <a:ext cx="1937853" cy="1937853"/>
          </a:xfrm>
          <a:prstGeom prst="ellipse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784741" y="1115191"/>
            <a:ext cx="714196" cy="714196"/>
          </a:xfrm>
          <a:prstGeom prst="ellipse">
            <a:avLst/>
          </a:prstGeom>
          <a:solidFill>
            <a:srgbClr val="00A0B0"/>
          </a:solidFill>
        </p:spPr>
        <p:txBody>
          <a:bodyPr/>
          <a:lstStyle/>
          <a:p>
            <a:endParaRPr lang="en-US"/>
          </a:p>
        </p:txBody>
      </p:sp>
      <p:pic>
        <p:nvPicPr>
          <p:cNvPr id="21" name="Object 20" descr="preencoded.png"/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7987002" y="1317450"/>
            <a:ext cx="314246" cy="314246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7199100" y="604987"/>
            <a:ext cx="1885479" cy="41899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676"/>
              </a:lnSpc>
              <a:buNone/>
            </a:pPr>
            <a:r>
              <a:rPr lang="en-US" sz="1197" b="1" dirty="0">
                <a:solidFill>
                  <a:srgbClr val="33333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Streamline Content Management Process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9448717" y="1916520"/>
            <a:ext cx="714196" cy="714196"/>
          </a:xfrm>
          <a:prstGeom prst="ellipse">
            <a:avLst/>
          </a:prstGeom>
          <a:solidFill>
            <a:srgbClr val="00A0B0"/>
          </a:solidFill>
        </p:spPr>
        <p:txBody>
          <a:bodyPr/>
          <a:lstStyle/>
          <a:p>
            <a:endParaRPr lang="en-US"/>
          </a:p>
        </p:txBody>
      </p:sp>
      <p:pic>
        <p:nvPicPr>
          <p:cNvPr id="24" name="Object 23" descr="preencoded.png"/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9617457" y="2127060"/>
            <a:ext cx="380905" cy="304724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10258140" y="2167306"/>
            <a:ext cx="1770255" cy="83799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676"/>
              </a:lnSpc>
              <a:buNone/>
            </a:pPr>
            <a:r>
              <a:rPr lang="en-US" sz="1197" b="1" dirty="0">
                <a:solidFill>
                  <a:srgbClr val="33333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Improve Reader Experience through personalized and relevant content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9859685" y="3717089"/>
            <a:ext cx="714196" cy="714196"/>
          </a:xfrm>
          <a:prstGeom prst="ellipse">
            <a:avLst/>
          </a:prstGeom>
          <a:solidFill>
            <a:srgbClr val="00A0B0"/>
          </a:solidFill>
        </p:spPr>
        <p:txBody>
          <a:bodyPr/>
          <a:lstStyle/>
          <a:p>
            <a:endParaRPr lang="en-US"/>
          </a:p>
        </p:txBody>
      </p:sp>
      <p:pic>
        <p:nvPicPr>
          <p:cNvPr id="27" name="Object 26" descr="preencoded.png"/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10057711" y="3915024"/>
            <a:ext cx="323769" cy="323769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10669108" y="3863946"/>
            <a:ext cx="1372209" cy="41899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676"/>
              </a:lnSpc>
              <a:buNone/>
            </a:pPr>
            <a:r>
              <a:rPr lang="en-US" sz="1197" b="1" dirty="0">
                <a:solidFill>
                  <a:srgbClr val="33333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Better Target Advertisements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8708178" y="5161033"/>
            <a:ext cx="714196" cy="714196"/>
          </a:xfrm>
          <a:prstGeom prst="ellipse">
            <a:avLst/>
          </a:prstGeom>
          <a:solidFill>
            <a:srgbClr val="00A0B0"/>
          </a:solidFill>
        </p:spPr>
        <p:txBody>
          <a:bodyPr/>
          <a:lstStyle/>
          <a:p>
            <a:endParaRPr lang="en-US"/>
          </a:p>
        </p:txBody>
      </p:sp>
      <p:pic>
        <p:nvPicPr>
          <p:cNvPr id="30" name="Object 29" descr="preencoded.png"/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8872742" y="5359040"/>
            <a:ext cx="390427" cy="323769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9517600" y="5411820"/>
            <a:ext cx="1906428" cy="83799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676"/>
              </a:lnSpc>
              <a:buNone/>
            </a:pPr>
            <a:r>
              <a:rPr lang="en-US" sz="1197" b="1" dirty="0">
                <a:solidFill>
                  <a:srgbClr val="33333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Sentiment analysis to gauge public opinion and reader preferences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6861304" y="5161033"/>
            <a:ext cx="714196" cy="714196"/>
          </a:xfrm>
          <a:prstGeom prst="ellipse">
            <a:avLst/>
          </a:prstGeom>
          <a:solidFill>
            <a:srgbClr val="00A0B0"/>
          </a:solidFill>
        </p:spPr>
        <p:txBody>
          <a:bodyPr/>
          <a:lstStyle/>
          <a:p>
            <a:endParaRPr lang="en-US"/>
          </a:p>
        </p:txBody>
      </p:sp>
      <p:pic>
        <p:nvPicPr>
          <p:cNvPr id="33" name="Object 32" descr="preencoded.png"/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7055089" y="5367409"/>
            <a:ext cx="333292" cy="314246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4849174" y="5307890"/>
            <a:ext cx="1916903" cy="41899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r">
              <a:lnSpc>
                <a:spcPts val="1676"/>
              </a:lnSpc>
              <a:buNone/>
            </a:pPr>
            <a:r>
              <a:rPr lang="en-US" sz="1197" b="1" dirty="0">
                <a:solidFill>
                  <a:srgbClr val="33333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Identify Patterns over time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5709797" y="3717089"/>
            <a:ext cx="714196" cy="714196"/>
          </a:xfrm>
          <a:prstGeom prst="ellipse">
            <a:avLst/>
          </a:prstGeom>
          <a:solidFill>
            <a:srgbClr val="00A0B0"/>
          </a:solidFill>
        </p:spPr>
        <p:txBody>
          <a:bodyPr/>
          <a:lstStyle/>
          <a:p>
            <a:endParaRPr lang="en-US"/>
          </a:p>
        </p:txBody>
      </p:sp>
      <p:pic>
        <p:nvPicPr>
          <p:cNvPr id="36" name="Object 35" descr="preencoded.png"/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5903595" y="3935948"/>
            <a:ext cx="342814" cy="276156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4650881" y="3821094"/>
            <a:ext cx="963689" cy="20949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r">
              <a:lnSpc>
                <a:spcPts val="1676"/>
              </a:lnSpc>
              <a:buNone/>
            </a:pPr>
            <a:r>
              <a:rPr lang="en-US" sz="1197" b="1" dirty="0">
                <a:solidFill>
                  <a:srgbClr val="33333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Analyse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4650881" y="4114063"/>
            <a:ext cx="963689" cy="20949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r">
              <a:lnSpc>
                <a:spcPts val="1676"/>
              </a:lnSpc>
              <a:spcBef>
                <a:spcPts val="645"/>
              </a:spcBef>
              <a:buNone/>
            </a:pPr>
            <a:r>
              <a:rPr lang="en-US" sz="1197" b="1" dirty="0">
                <a:solidFill>
                  <a:srgbClr val="33333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Comments</a:t>
            </a:r>
            <a:endParaRPr lang="en-US" dirty="0"/>
          </a:p>
        </p:txBody>
      </p:sp>
      <p:sp>
        <p:nvSpPr>
          <p:cNvPr id="39" name="Object 38"/>
          <p:cNvSpPr/>
          <p:nvPr/>
        </p:nvSpPr>
        <p:spPr>
          <a:xfrm>
            <a:off x="6120765" y="1916520"/>
            <a:ext cx="714196" cy="714196"/>
          </a:xfrm>
          <a:prstGeom prst="ellipse">
            <a:avLst/>
          </a:prstGeom>
          <a:solidFill>
            <a:srgbClr val="00A0B0"/>
          </a:solidFill>
        </p:spPr>
        <p:txBody>
          <a:bodyPr/>
          <a:lstStyle/>
          <a:p>
            <a:endParaRPr lang="en-US"/>
          </a:p>
        </p:txBody>
      </p:sp>
      <p:pic>
        <p:nvPicPr>
          <p:cNvPr id="40" name="Object 39" descr="preencoded.png"/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6310523" y="2106136"/>
            <a:ext cx="342814" cy="342814"/>
          </a:xfrm>
          <a:prstGeom prst="rect">
            <a:avLst/>
          </a:prstGeom>
        </p:spPr>
      </p:pic>
      <p:sp>
        <p:nvSpPr>
          <p:cNvPr id="41" name="Object 40"/>
          <p:cNvSpPr/>
          <p:nvPr/>
        </p:nvSpPr>
        <p:spPr>
          <a:xfrm>
            <a:off x="4098161" y="1958628"/>
            <a:ext cx="1927378" cy="62849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r">
              <a:lnSpc>
                <a:spcPts val="1676"/>
              </a:lnSpc>
              <a:buNone/>
            </a:pPr>
            <a:r>
              <a:rPr lang="en-US" sz="1197" b="1" dirty="0">
                <a:solidFill>
                  <a:srgbClr val="33333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Priority placement on news websites or mobile apps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8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8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8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9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9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9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0" grpId="0" animBg="1"/>
      <p:bldP spid="22" grpId="0"/>
      <p:bldP spid="23" grpId="0" animBg="1"/>
      <p:bldP spid="25" grpId="0"/>
      <p:bldP spid="26" grpId="0" animBg="1"/>
      <p:bldP spid="28" grpId="0"/>
      <p:bldP spid="29" grpId="0" animBg="1"/>
      <p:bldP spid="31" grpId="0"/>
      <p:bldP spid="32" grpId="0" animBg="1"/>
      <p:bldP spid="34" grpId="0"/>
      <p:bldP spid="35" grpId="0" animBg="1"/>
      <p:bldP spid="37" grpId="0"/>
      <p:bldP spid="38" grpId="0"/>
      <p:bldP spid="39" grpId="0" animBg="1"/>
      <p:bldP spid="4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6">
            <a:extLst>
              <a:ext uri="{FF2B5EF4-FFF2-40B4-BE49-F238E27FC236}">
                <a16:creationId xmlns:a16="http://schemas.microsoft.com/office/drawing/2014/main" id="{B3ADD7CD-C008-EE96-101E-373FDF783388}"/>
              </a:ext>
            </a:extLst>
          </p:cNvPr>
          <p:cNvSpPr/>
          <p:nvPr/>
        </p:nvSpPr>
        <p:spPr>
          <a:xfrm>
            <a:off x="2276592" y="2028826"/>
            <a:ext cx="7638816" cy="226453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4032"/>
              </a:lnSpc>
              <a:buNone/>
            </a:pPr>
            <a:endParaRPr lang="en-US" sz="6600" dirty="0">
              <a:solidFill>
                <a:srgbClr val="00A0B0"/>
              </a:solidFill>
              <a:latin typeface="Trocchi" pitchFamily="34" charset="0"/>
              <a:ea typeface="Trocchi" pitchFamily="34" charset="-122"/>
            </a:endParaRPr>
          </a:p>
          <a:p>
            <a:pPr algn="ctr">
              <a:lnSpc>
                <a:spcPts val="4032"/>
              </a:lnSpc>
              <a:buNone/>
            </a:pPr>
            <a:endParaRPr lang="en-US" sz="6600" dirty="0">
              <a:solidFill>
                <a:srgbClr val="00A0B0"/>
              </a:solidFill>
              <a:latin typeface="Trocchi" pitchFamily="34" charset="0"/>
              <a:ea typeface="Trocchi" pitchFamily="34" charset="-122"/>
            </a:endParaRPr>
          </a:p>
          <a:p>
            <a:pPr algn="ctr">
              <a:lnSpc>
                <a:spcPts val="4032"/>
              </a:lnSpc>
              <a:buNone/>
            </a:pPr>
            <a:r>
              <a:rPr lang="en-US" sz="6600" dirty="0">
                <a:solidFill>
                  <a:srgbClr val="00A0B0"/>
                </a:solidFill>
                <a:latin typeface="Trocchi" pitchFamily="34" charset="0"/>
                <a:ea typeface="Trocchi" pitchFamily="34" charset="-122"/>
              </a:rPr>
              <a:t>Thank You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2808987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258</Words>
  <Application>Microsoft Macintosh PowerPoint</Application>
  <PresentationFormat>Widescreen</PresentationFormat>
  <Paragraphs>46</Paragraphs>
  <Slides>9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Trocchi</vt:lpstr>
      <vt:lpstr>Montserrat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Beautiful.ai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My First Presentation</dc:title>
  <dc:subject>My First Presentation</dc:subject>
  <dc:creator>Riris Simarmata</dc:creator>
  <cp:lastModifiedBy>Simarmata, Riris Grace Karolina</cp:lastModifiedBy>
  <cp:revision>8</cp:revision>
  <dcterms:created xsi:type="dcterms:W3CDTF">2024-03-04T04:30:30Z</dcterms:created>
  <dcterms:modified xsi:type="dcterms:W3CDTF">2024-03-04T04:50:56Z</dcterms:modified>
</cp:coreProperties>
</file>